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04" r:id="rId1"/>
  </p:sldMasterIdLst>
  <p:notesMasterIdLst>
    <p:notesMasterId r:id="rId42"/>
  </p:notesMasterIdLst>
  <p:sldIdLst>
    <p:sldId id="277" r:id="rId2"/>
    <p:sldId id="259" r:id="rId3"/>
    <p:sldId id="260" r:id="rId4"/>
    <p:sldId id="258" r:id="rId5"/>
    <p:sldId id="262" r:id="rId6"/>
    <p:sldId id="265" r:id="rId7"/>
    <p:sldId id="268" r:id="rId8"/>
    <p:sldId id="270" r:id="rId9"/>
    <p:sldId id="269" r:id="rId10"/>
    <p:sldId id="261" r:id="rId11"/>
    <p:sldId id="271" r:id="rId12"/>
    <p:sldId id="272" r:id="rId13"/>
    <p:sldId id="301" r:id="rId14"/>
    <p:sldId id="303" r:id="rId15"/>
    <p:sldId id="297" r:id="rId16"/>
    <p:sldId id="305" r:id="rId17"/>
    <p:sldId id="304" r:id="rId18"/>
    <p:sldId id="263" r:id="rId19"/>
    <p:sldId id="266" r:id="rId20"/>
    <p:sldId id="307" r:id="rId21"/>
    <p:sldId id="308" r:id="rId22"/>
    <p:sldId id="312" r:id="rId23"/>
    <p:sldId id="306" r:id="rId24"/>
    <p:sldId id="309" r:id="rId25"/>
    <p:sldId id="310" r:id="rId26"/>
    <p:sldId id="273" r:id="rId27"/>
    <p:sldId id="264" r:id="rId28"/>
    <p:sldId id="267" r:id="rId29"/>
    <p:sldId id="278" r:id="rId30"/>
    <p:sldId id="285" r:id="rId31"/>
    <p:sldId id="287" r:id="rId32"/>
    <p:sldId id="282" r:id="rId33"/>
    <p:sldId id="283" r:id="rId34"/>
    <p:sldId id="286" r:id="rId35"/>
    <p:sldId id="292" r:id="rId36"/>
    <p:sldId id="281" r:id="rId37"/>
    <p:sldId id="293" r:id="rId38"/>
    <p:sldId id="299" r:id="rId39"/>
    <p:sldId id="294" r:id="rId40"/>
    <p:sldId id="313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2D78F94-E4FE-4553-BB4F-4601CA8997E2}">
          <p14:sldIdLst>
            <p14:sldId id="277"/>
            <p14:sldId id="259"/>
            <p14:sldId id="260"/>
            <p14:sldId id="258"/>
          </p14:sldIdLst>
        </p14:section>
        <p14:section name="Life After College" id="{E21AD7D4-F0C7-42FA-9ADC-0E024BA6C238}">
          <p14:sldIdLst>
            <p14:sldId id="262"/>
            <p14:sldId id="265"/>
            <p14:sldId id="268"/>
            <p14:sldId id="270"/>
            <p14:sldId id="269"/>
            <p14:sldId id="261"/>
            <p14:sldId id="271"/>
            <p14:sldId id="272"/>
            <p14:sldId id="301"/>
            <p14:sldId id="303"/>
            <p14:sldId id="297"/>
            <p14:sldId id="305"/>
            <p14:sldId id="304"/>
          </p14:sldIdLst>
        </p14:section>
        <p14:section name="Starting Out Fresh" id="{5DA68342-EF0E-41EE-967D-B5A8EC195720}">
          <p14:sldIdLst>
            <p14:sldId id="263"/>
            <p14:sldId id="266"/>
            <p14:sldId id="307"/>
            <p14:sldId id="308"/>
            <p14:sldId id="312"/>
            <p14:sldId id="306"/>
            <p14:sldId id="309"/>
            <p14:sldId id="310"/>
            <p14:sldId id="273"/>
          </p14:sldIdLst>
        </p14:section>
        <p14:section name="Roughing It and Grit" id="{FF6A6998-24B7-41F6-BD59-203D287DB4B6}">
          <p14:sldIdLst>
            <p14:sldId id="264"/>
            <p14:sldId id="267"/>
            <p14:sldId id="278"/>
            <p14:sldId id="285"/>
            <p14:sldId id="287"/>
            <p14:sldId id="282"/>
            <p14:sldId id="283"/>
            <p14:sldId id="286"/>
            <p14:sldId id="292"/>
            <p14:sldId id="281"/>
            <p14:sldId id="293"/>
          </p14:sldIdLst>
        </p14:section>
        <p14:section name="Conclusion" id="{BBABCD7E-A09A-4C78-B7B0-CE499A5B9951}">
          <p14:sldIdLst>
            <p14:sldId id="299"/>
            <p14:sldId id="294"/>
            <p14:sldId id="31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30" autoAdjust="0"/>
    <p:restoredTop sz="80839" autoAdjust="0"/>
  </p:normalViewPr>
  <p:slideViewPr>
    <p:cSldViewPr>
      <p:cViewPr varScale="1">
        <p:scale>
          <a:sx n="86" d="100"/>
          <a:sy n="86" d="100"/>
        </p:scale>
        <p:origin x="6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0.jpe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png>
</file>

<file path=ppt/media/image22.jpeg>
</file>

<file path=ppt/media/image23.jpg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4FCE4C-17BA-4E75-82D0-BE7CEC17D933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AA4F9E-6F18-4E12-B415-48CABC7E1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01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0ahUKEwi28bT5msnOAhUI6GMKHXYdA4AQjB0IBg&amp;url=https://en.wikipedia.org/wiki/International_student&amp;bvm=bv.129759880,d.cGc&amp;psig=AFQjCNEOMf6_ytgllecTGWMk1sdsDz2GqQ&amp;ust=1471549391505844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0ahUKEwiim66zuMnOAhUL_WMKHaZkB_IQjB0IBg&amp;url=https://en.wikipedia.org/wiki/Transfer_admissions_in_the_United_States&amp;bvm=bv.129759880,d.cGc&amp;psig=AFQjCNGgatrTtK3tD9E2XUpLteza6mMmTQ&amp;ust=1471557159385341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0ahUKEwjs-pbSu8nOAhUQzmMKHa_gCqgQjB0IBg&amp;url=https://en.wikipedia.org/wiki/Tiny_house_movement&amp;bvm=bv.129759880,d.cGc&amp;psig=AFQjCNHZmn3eb6uhzGSSpotRXADuKGAQAA&amp;ust=1471557703482158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0ahUKEwjQ64rJw8nOAhWCMGMKHYF8CLAQjB0IBg&amp;url=http://www.telegraph.co.uk/men/active/10605263/Ueli-Steck-the-man-who-runs-up-mountains.html&amp;bvm=bv.129759880,d.cGc&amp;psig=AFQjCNE8kF0jQaOaBMLnZoL6swV2wKvfjQ&amp;ust=1471560165271808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google.com/url?sa=i&amp;rct=j&amp;q=&amp;esrc=s&amp;source=images&amp;cd=&amp;cad=rja&amp;uact=8&amp;ved=0ahUKEwjq5JfIssvOAhVB2WMKHeY_D0oQjB0IBg&amp;url=http://incolors.club/collectionkdwn-kids-bored-at-school.htm&amp;bvm=bv.129759880,d.cGc&amp;psig=AFQjCNGz6GdEi4Rh54hJOcCh1JgWKDe11A&amp;ust=1471624455946759" TargetMode="Externa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0ahUKEwi4jsP2tMvOAhUK12MKHfXvAaYQjB0IBg&amp;url=http://cinema.theiapolis.com/movie-1MZC/true-grit/quotes/&amp;bvm=bv.129759880,d.cGc&amp;psig=AFQjCNEslxX2PAg59l18coA2jLKh4y1BEQ&amp;ust=1471625093851532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0ahUKEwjQ64rJw8nOAhWCMGMKHYF8CLAQjB0IBg&amp;url=http://www.telegraph.co.uk/men/active/10605263/Ueli-Steck-the-man-who-runs-up-mountains.html&amp;bvm=bv.129759880,d.cGc&amp;psig=AFQjCNE8kF0jQaOaBMLnZoL6swV2wKvfjQ&amp;ust=1471560165271808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0ahUKEwjxztyxvMvOAhUU-GMKHdp0DccQjB0IBg&amp;url=https://en.wikipedia.org/wiki/Remarriage&amp;bvm=bv.129759880,d.cGc&amp;psig=AFQjCNFayNqvR9vtzI2T0rRTPH4xD-_U5w&amp;ust=1471627090289968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0ahUKEwj-na7Vv8vOAhUBXGMKHerYB1oQjB0IBg&amp;url=https://commons.wikimedia.org/wiki/File:The_British_College_Students.jpg&amp;bvm=bv.129759880,d.cGc&amp;psig=AFQjCNEF7eT7o3fDvtohyPd3ZxahJU6Ypg&amp;ust=1471627965312755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0ahUKEwiEqrrOqcnOAhVPz2MKHQ0bA_cQjB0IBg&amp;url=https://en.wikipedia.org/wiki/Occupational_stress&amp;bvm=bv.129759880,d.cGc&amp;psig=AFQjCNFSO2lRFDFODmqqMoBzcg85ECykbQ&amp;ust=1471549905608441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tartupstockphotos.com/post/94180936841/waterstreet-coffee-bar-one-of-our-favorite-coffee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Instructor:</a:t>
            </a:r>
            <a:r>
              <a:rPr lang="en-US" baseline="0" dirty="0"/>
              <a:t> </a:t>
            </a:r>
          </a:p>
          <a:p>
            <a:pPr marL="228600" indent="-228600">
              <a:buAutoNum type="arabicPeriod"/>
            </a:pPr>
            <a:r>
              <a:rPr lang="en-US" baseline="0" dirty="0"/>
              <a:t>Read through the whole lesson (including all the notes) before the day of class</a:t>
            </a:r>
          </a:p>
          <a:p>
            <a:pPr marL="228600" indent="-228600">
              <a:buAutoNum type="arabicPeriod"/>
            </a:pPr>
            <a:r>
              <a:rPr lang="en-US" baseline="0" dirty="0"/>
              <a:t>Make note of and gather any supplies you need to bring</a:t>
            </a:r>
          </a:p>
          <a:p>
            <a:pPr marL="228600" indent="-228600">
              <a:buAutoNum type="arabicPeriod"/>
            </a:pPr>
            <a:r>
              <a:rPr lang="en-US" baseline="0" dirty="0"/>
              <a:t>Prepare examples, stories</a:t>
            </a:r>
          </a:p>
          <a:p>
            <a:pPr marL="228600" indent="-228600">
              <a:buAutoNum type="arabicPeriod"/>
            </a:pPr>
            <a:r>
              <a:rPr lang="en-US" baseline="0" dirty="0"/>
              <a:t>Think through how much time you want to spend on individual activities; make notes</a:t>
            </a:r>
          </a:p>
          <a:p>
            <a:pPr marL="228600" indent="-228600">
              <a:buAutoNum type="arabicPeriod"/>
            </a:pPr>
            <a:r>
              <a:rPr lang="en-US" baseline="0" dirty="0"/>
              <a:t>Be sure to allow time to announce the assignment at the end</a:t>
            </a:r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1-4): 1-2 minutes</a:t>
            </a:r>
          </a:p>
          <a:p>
            <a:r>
              <a:rPr lang="en-US" dirty="0"/>
              <a:t>Life after college (5-17):</a:t>
            </a:r>
            <a:r>
              <a:rPr lang="en-US" baseline="0" dirty="0"/>
              <a:t> 10-15 minutes</a:t>
            </a:r>
          </a:p>
          <a:p>
            <a:r>
              <a:rPr lang="en-US" baseline="0" dirty="0"/>
              <a:t>Starting fresh (18-26): 15-20 minutes</a:t>
            </a:r>
          </a:p>
          <a:p>
            <a:r>
              <a:rPr lang="en-US" baseline="0" dirty="0"/>
              <a:t>Roughing it/Grit (27-37): 15-20 minutes</a:t>
            </a:r>
            <a:endParaRPr lang="en-US" dirty="0"/>
          </a:p>
          <a:p>
            <a:pPr marL="0" indent="0">
              <a:buNone/>
            </a:pPr>
            <a:r>
              <a:rPr lang="en-US" baseline="0" dirty="0"/>
              <a:t>Wrap-up (38-40): 1-2 minutes</a:t>
            </a:r>
          </a:p>
          <a:p>
            <a:pPr marL="0" indent="0">
              <a:buNone/>
            </a:pPr>
            <a:r>
              <a:rPr lang="en-US" baseline="0" dirty="0"/>
              <a:t>Total: 42-60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2827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1-3 minutes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Image from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en.wikipedia.org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736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en.wikipedia.org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951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unsplash.com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444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</a:t>
            </a:r>
            <a:r>
              <a:rPr lang="en-US" baseline="0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en.wikipedia.org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97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(5-10 minutes for preparation; 3-5 minutes to share)</a:t>
            </a:r>
          </a:p>
          <a:p>
            <a:r>
              <a:rPr lang="en-US" dirty="0"/>
              <a:t>Groups of 3-4 would work well.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139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Instructor: “</a:t>
            </a:r>
            <a:r>
              <a:rPr lang="en-US" sz="1200" dirty="0"/>
              <a:t>Consider taking pictures of the next few slides, prepared by actual homeowners – these </a:t>
            </a:r>
            <a:r>
              <a:rPr lang="en-US" sz="1200" b="1" dirty="0"/>
              <a:t>tips</a:t>
            </a:r>
            <a:r>
              <a:rPr lang="en-US" sz="1200" dirty="0"/>
              <a:t> will help you when you make that step”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Image from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2895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a class of</a:t>
            </a:r>
            <a:r>
              <a:rPr lang="en-US" baseline="0" dirty="0"/>
              <a:t> traditional undergraduate students, you could go through these sides really quickly (or skip)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394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a class of</a:t>
            </a:r>
            <a:r>
              <a:rPr lang="en-US" baseline="0" dirty="0"/>
              <a:t> traditional undergraduate students, you could go through these sides really quickly (or skip)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727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a class of</a:t>
            </a:r>
            <a:r>
              <a:rPr lang="en-US" baseline="0" dirty="0"/>
              <a:t> traditional undergraduate students, you could go through these sides really quickly (or skip)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1707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pixabay.com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507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</a:t>
            </a:r>
            <a:r>
              <a:rPr lang="en-US" baseline="0" dirty="0"/>
              <a:t> students keep a record each week of participation and homework grades—they will report self-scores at mid-term and final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8208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Images from </a:t>
            </a:r>
            <a:r>
              <a:rPr lang="en-US" sz="1200" b="0" i="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incolors.club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unsplash.com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hlinkClick r:id="rId3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7929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</a:t>
            </a:r>
            <a:r>
              <a:rPr lang="en-US" baseline="0" dirty="0"/>
              <a:t> from 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cinema.theiapolis.com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0560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from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www.telegraph.co.uk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81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u="none">
                <a:solidFill>
                  <a:srgbClr val="838787"/>
                </a:solidFill>
              </a:defRPr>
            </a:pPr>
            <a:r>
              <a:rPr lang="en-US" dirty="0"/>
              <a:t>Click</a:t>
            </a:r>
            <a:r>
              <a:rPr lang="en-US" baseline="0" dirty="0"/>
              <a:t> the screen to w</a:t>
            </a:r>
            <a:r>
              <a:rPr lang="en-US" dirty="0"/>
              <a:t>atch this video.</a:t>
            </a:r>
          </a:p>
          <a:p>
            <a:pPr>
              <a:defRPr u="none">
                <a:solidFill>
                  <a:srgbClr val="838787"/>
                </a:solidFill>
              </a:defRPr>
            </a:pPr>
            <a:r>
              <a:rPr lang="en-US" sz="1200" dirty="0"/>
              <a:t>https://www.ted.com/talks/angela_lee_duckworth_the_key_to_success_grit?language=en </a:t>
            </a:r>
          </a:p>
          <a:p>
            <a:pPr>
              <a:defRPr u="none">
                <a:solidFill>
                  <a:srgbClr val="838787"/>
                </a:solidFill>
              </a:defRPr>
            </a:pPr>
            <a:r>
              <a:rPr lang="en-US" sz="1200" dirty="0"/>
              <a:t>Time: 6:12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3426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minute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9092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en.wikipedia.org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751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resources have</a:t>
            </a:r>
            <a:r>
              <a:rPr lang="en-US" baseline="0" dirty="0"/>
              <a:t> information and examples for effective cover letters and resumes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26BEBD-1B0B-4541-BA15-AC8387EE134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948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1-4): 1-2 minutes</a:t>
            </a:r>
          </a:p>
          <a:p>
            <a:r>
              <a:rPr lang="en-US" dirty="0"/>
              <a:t>Life after college (5-17):</a:t>
            </a:r>
            <a:r>
              <a:rPr lang="en-US" baseline="0" dirty="0"/>
              <a:t> 10-15 minutes</a:t>
            </a:r>
          </a:p>
          <a:p>
            <a:r>
              <a:rPr lang="en-US" baseline="0" dirty="0"/>
              <a:t>Starting fresh (18-26): 15-20 minutes</a:t>
            </a:r>
          </a:p>
          <a:p>
            <a:r>
              <a:rPr lang="en-US" baseline="0" dirty="0"/>
              <a:t>Roughing it/Grit (27-37): 15-20 minutes</a:t>
            </a:r>
            <a:endParaRPr lang="en-US" dirty="0"/>
          </a:p>
          <a:p>
            <a:pPr marL="0" indent="0">
              <a:buNone/>
            </a:pPr>
            <a:r>
              <a:rPr lang="en-US" baseline="0" dirty="0"/>
              <a:t>Wrap-up (38-40): 1-2 minutes</a:t>
            </a:r>
          </a:p>
          <a:p>
            <a:pPr marL="0" indent="0">
              <a:buNone/>
            </a:pPr>
            <a:r>
              <a:rPr lang="en-US" baseline="0" dirty="0"/>
              <a:t>Total: 42-60 minutes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328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commons.wikimedia.org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354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pixabay.com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22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Pairs,</a:t>
            </a:r>
            <a:r>
              <a:rPr lang="en-US" baseline="0" dirty="0"/>
              <a:t> small groups, or whole class discussion</a:t>
            </a:r>
            <a:endParaRPr lang="en-US" dirty="0"/>
          </a:p>
          <a:p>
            <a:r>
              <a:rPr lang="en-US" dirty="0"/>
              <a:t>1-2 minutes</a:t>
            </a:r>
          </a:p>
          <a:p>
            <a:r>
              <a:rPr lang="en-US" dirty="0"/>
              <a:t>Image</a:t>
            </a:r>
            <a:r>
              <a:rPr lang="en-US" baseline="0" dirty="0"/>
              <a:t> from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en.wikipedia.org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943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1-2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65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1-3 minutes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790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1-2 minutes</a:t>
            </a:r>
          </a:p>
          <a:p>
            <a:r>
              <a:rPr lang="en-US" dirty="0"/>
              <a:t>Images from unsplash.com, pixabay.com,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startupstockphotos.com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A4F9E-6F18-4E12-B415-48CABC7E10D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26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19309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931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0747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body" sz="quarter" idx="13"/>
          </p:nvPr>
        </p:nvSpPr>
        <p:spPr>
          <a:xfrm>
            <a:off x="833438" y="2044898"/>
            <a:ext cx="10525125" cy="91261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609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4"/>
          </p:nvPr>
        </p:nvSpPr>
        <p:spPr>
          <a:xfrm>
            <a:off x="381000" y="5476875"/>
            <a:ext cx="11430000" cy="60722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4219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Shape 124"/>
          <p:cNvSpPr>
            <a:spLocks noGrp="1"/>
          </p:cNvSpPr>
          <p:nvPr>
            <p:ph type="body" sz="quarter" idx="15"/>
          </p:nvPr>
        </p:nvSpPr>
        <p:spPr>
          <a:xfrm>
            <a:off x="381000" y="342919"/>
            <a:ext cx="10477500" cy="300019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32145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687" cap="all" spc="84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5" name="Shape 12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352892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356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4648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691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908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885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028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516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447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685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d.com/talks/angela_lee_duckworth_the_key_to_success_grit?language=e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hyperlink" Target="https://www.ted.com/talks/angela_lee_duckworth_grit_the_power_of_passion_and_perseverance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fT9gB3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Ouw_zxTXZnM" TargetMode="External"/><Relationship Id="rId3" Type="http://schemas.openxmlformats.org/officeDocument/2006/relationships/hyperlink" Target="http://acuff.me/hustle_rule1_grit/" TargetMode="External"/><Relationship Id="rId7" Type="http://schemas.openxmlformats.org/officeDocument/2006/relationships/hyperlink" Target="https://www.youtube.com/watch?v=R6uVr6lHTqI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lZtc7c_eDds" TargetMode="External"/><Relationship Id="rId5" Type="http://schemas.openxmlformats.org/officeDocument/2006/relationships/hyperlink" Target="https://www.youtube.com/watch?v=kEbiQiwLx3I" TargetMode="External"/><Relationship Id="rId4" Type="http://schemas.openxmlformats.org/officeDocument/2006/relationships/hyperlink" Target="https://www.youtube.com/watch?v=8TQC987BSiU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24" y="0"/>
            <a:ext cx="609935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183" y="1287865"/>
            <a:ext cx="5151817" cy="42731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1573" y="758952"/>
            <a:ext cx="4751663" cy="4041648"/>
          </a:xfrm>
        </p:spPr>
        <p:txBody>
          <a:bodyPr>
            <a:normAutofit/>
          </a:bodyPr>
          <a:lstStyle/>
          <a:p>
            <a:br>
              <a:rPr lang="en-US" sz="6600" dirty="0"/>
            </a:br>
            <a:r>
              <a:rPr lang="en-US" sz="6600" dirty="0"/>
              <a:t>Building a New Life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27095" y="4800600"/>
            <a:ext cx="3753096" cy="169164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</a:schemeClr>
                </a:solidFill>
              </a:rPr>
              <a:t>Starting Out</a:t>
            </a:r>
          </a:p>
        </p:txBody>
      </p:sp>
    </p:spTree>
    <p:extLst>
      <p:ext uri="{BB962C8B-B14F-4D97-AF65-F5344CB8AC3E}">
        <p14:creationId xmlns:p14="http://schemas.microsoft.com/office/powerpoint/2010/main" val="3507891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4086" y="0"/>
            <a:ext cx="5627914" cy="865414"/>
          </a:xfrm>
        </p:spPr>
        <p:txBody>
          <a:bodyPr>
            <a:normAutofit/>
          </a:bodyPr>
          <a:lstStyle/>
          <a:p>
            <a:r>
              <a:rPr lang="en-US" dirty="0"/>
              <a:t>Building a new life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64086" y="979714"/>
            <a:ext cx="5372100" cy="17961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You will be building a new life for yourself, which might be very different from your current life.</a:t>
            </a:r>
          </a:p>
        </p:txBody>
      </p:sp>
    </p:spTree>
    <p:extLst>
      <p:ext uri="{BB962C8B-B14F-4D97-AF65-F5344CB8AC3E}">
        <p14:creationId xmlns:p14="http://schemas.microsoft.com/office/powerpoint/2010/main" val="291416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5558" y="365760"/>
            <a:ext cx="4632148" cy="1325562"/>
          </a:xfrm>
        </p:spPr>
        <p:txBody>
          <a:bodyPr/>
          <a:lstStyle/>
          <a:p>
            <a:r>
              <a:rPr lang="en-US" dirty="0"/>
              <a:t>Discuss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5558" y="1828800"/>
            <a:ext cx="4343399" cy="4351337"/>
          </a:xfrm>
        </p:spPr>
        <p:txBody>
          <a:bodyPr>
            <a:normAutofit/>
          </a:bodyPr>
          <a:lstStyle/>
          <a:p>
            <a:r>
              <a:rPr lang="en-US" sz="2800" dirty="0"/>
              <a:t>What worries you about life after graduation?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705" y="1175657"/>
            <a:ext cx="5942820" cy="5004480"/>
          </a:xfrm>
        </p:spPr>
      </p:pic>
    </p:spTree>
    <p:extLst>
      <p:ext uri="{BB962C8B-B14F-4D97-AF65-F5344CB8AC3E}">
        <p14:creationId xmlns:p14="http://schemas.microsoft.com/office/powerpoint/2010/main" val="480308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70070" y="365760"/>
            <a:ext cx="5484441" cy="1325562"/>
          </a:xfrm>
        </p:spPr>
        <p:txBody>
          <a:bodyPr/>
          <a:lstStyle/>
          <a:p>
            <a:r>
              <a:rPr lang="en-US" dirty="0"/>
              <a:t>Discuss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1969" y="1845128"/>
            <a:ext cx="5120642" cy="3869553"/>
          </a:xfrm>
        </p:spPr>
        <p:txBody>
          <a:bodyPr>
            <a:normAutofit/>
          </a:bodyPr>
          <a:lstStyle/>
          <a:p>
            <a:r>
              <a:rPr lang="en-US" sz="2400" dirty="0"/>
              <a:t>What are you looking forward to about life after graduation?</a:t>
            </a:r>
          </a:p>
          <a:p>
            <a:r>
              <a:rPr lang="en-US" sz="2400" dirty="0"/>
              <a:t>Yes, change can be hard, but it can be great, too!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390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354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682836"/>
          </a:xfrm>
        </p:spPr>
        <p:txBody>
          <a:bodyPr>
            <a:normAutofit/>
          </a:bodyPr>
          <a:lstStyle/>
          <a:p>
            <a:r>
              <a:rPr lang="en-US" sz="3200" dirty="0"/>
              <a:t>Write down, in as much detail as you’d like, what you’d like your life to be like </a:t>
            </a:r>
            <a:r>
              <a:rPr lang="en-US" sz="3200" b="1" dirty="0"/>
              <a:t>after college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3200" dirty="0"/>
              <a:t>Who will you work for? </a:t>
            </a:r>
          </a:p>
          <a:p>
            <a:r>
              <a:rPr lang="en-US" sz="3200" dirty="0"/>
              <a:t>Where will you live? </a:t>
            </a:r>
          </a:p>
          <a:p>
            <a:r>
              <a:rPr lang="en-US" sz="3200" dirty="0"/>
              <a:t>How much money will you earn? </a:t>
            </a:r>
          </a:p>
          <a:p>
            <a:r>
              <a:rPr lang="en-US" sz="3200" dirty="0"/>
              <a:t>Will you be married?</a:t>
            </a:r>
          </a:p>
          <a:p>
            <a:r>
              <a:rPr lang="en-US" sz="3200" dirty="0"/>
              <a:t>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32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9386" y="365760"/>
            <a:ext cx="1877784" cy="1325562"/>
          </a:xfrm>
        </p:spPr>
        <p:txBody>
          <a:bodyPr/>
          <a:lstStyle/>
          <a:p>
            <a:r>
              <a:rPr lang="en-US" dirty="0"/>
              <a:t>Share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3771" y="2008414"/>
            <a:ext cx="4523013" cy="1224643"/>
          </a:xfrm>
        </p:spPr>
        <p:txBody>
          <a:bodyPr>
            <a:normAutofit/>
          </a:bodyPr>
          <a:lstStyle/>
          <a:p>
            <a:r>
              <a:rPr lang="en-US" sz="2400" dirty="0"/>
              <a:t>What will your life be like?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991" y="3482884"/>
            <a:ext cx="4707110" cy="313631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746" y="3482884"/>
            <a:ext cx="4723039" cy="31363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991" y="96746"/>
            <a:ext cx="4707110" cy="313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57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6886"/>
            <a:ext cx="12192000" cy="742488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2857" y="1665514"/>
            <a:ext cx="8409214" cy="4514623"/>
          </a:xfrm>
        </p:spPr>
        <p:txBody>
          <a:bodyPr numCol="1"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Life after college might seem very appealing</a:t>
            </a:r>
          </a:p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It might be easy to want it to come too soon</a:t>
            </a:r>
          </a:p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That said, let’s think about now, too!</a:t>
            </a:r>
          </a:p>
        </p:txBody>
      </p:sp>
    </p:spTree>
    <p:extLst>
      <p:ext uri="{BB962C8B-B14F-4D97-AF65-F5344CB8AC3E}">
        <p14:creationId xmlns:p14="http://schemas.microsoft.com/office/powerpoint/2010/main" val="2918296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112" y="365760"/>
            <a:ext cx="10058400" cy="1325562"/>
          </a:xfrm>
        </p:spPr>
        <p:txBody>
          <a:bodyPr/>
          <a:lstStyle/>
          <a:p>
            <a:r>
              <a:rPr lang="en-US" dirty="0"/>
              <a:t>Activity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6112" y="1828800"/>
            <a:ext cx="4846320" cy="1338943"/>
          </a:xfrm>
        </p:spPr>
        <p:txBody>
          <a:bodyPr>
            <a:normAutofit fontScale="92500" lnSpcReduction="10000"/>
          </a:bodyPr>
          <a:lstStyle/>
          <a:p>
            <a:r>
              <a:rPr lang="en-US" sz="2600" dirty="0"/>
              <a:t>Write down, in as much detail as you’d like, what you’d like your life to be like </a:t>
            </a:r>
            <a:r>
              <a:rPr lang="en-US" sz="2600" b="1" dirty="0"/>
              <a:t>now</a:t>
            </a:r>
            <a:endParaRPr lang="en-US" sz="26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/>
              <a:t>Where do you want to live? </a:t>
            </a:r>
          </a:p>
          <a:p>
            <a:r>
              <a:rPr lang="en-US" sz="2800" dirty="0"/>
              <a:t>With whom?</a:t>
            </a:r>
          </a:p>
          <a:p>
            <a:r>
              <a:rPr lang="en-US" sz="2800" dirty="0"/>
              <a:t>What grades do you hope to earn?  </a:t>
            </a:r>
          </a:p>
          <a:p>
            <a:r>
              <a:rPr lang="en-US" sz="2800" dirty="0"/>
              <a:t>What clubs might you like to join?</a:t>
            </a:r>
          </a:p>
          <a:p>
            <a:r>
              <a:rPr lang="en-US" sz="2800" dirty="0"/>
              <a:t>What can you do </a:t>
            </a:r>
            <a:r>
              <a:rPr lang="en-US" sz="2800" i="1" dirty="0"/>
              <a:t>now</a:t>
            </a:r>
            <a:r>
              <a:rPr lang="en-US" sz="2800" dirty="0"/>
              <a:t> to prepare for life post-college?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12" y="3425544"/>
            <a:ext cx="4846320" cy="322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943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7571" y="496389"/>
            <a:ext cx="2966575" cy="1348740"/>
          </a:xfrm>
        </p:spPr>
        <p:txBody>
          <a:bodyPr/>
          <a:lstStyle/>
          <a:p>
            <a:r>
              <a:rPr lang="en-US" dirty="0"/>
              <a:t>Take-away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0229" y="1959429"/>
            <a:ext cx="2933917" cy="48985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things that you do now will have a big effect on what happens later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2430"/>
            <a:ext cx="8245929" cy="5251799"/>
          </a:xfrm>
        </p:spPr>
      </p:pic>
    </p:spTree>
    <p:extLst>
      <p:ext uri="{BB962C8B-B14F-4D97-AF65-F5344CB8AC3E}">
        <p14:creationId xmlns:p14="http://schemas.microsoft.com/office/powerpoint/2010/main" val="10669652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out fresh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2793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15637" y="360317"/>
            <a:ext cx="9692640" cy="875211"/>
          </a:xfrm>
        </p:spPr>
        <p:txBody>
          <a:bodyPr/>
          <a:lstStyle/>
          <a:p>
            <a:pPr algn="ctr"/>
            <a:r>
              <a:rPr lang="en-US" dirty="0"/>
              <a:t>Finding a Place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828800" y="1213757"/>
            <a:ext cx="8066315" cy="1469571"/>
          </a:xfrm>
        </p:spPr>
        <p:txBody>
          <a:bodyPr>
            <a:normAutofit fontScale="62500" lnSpcReduction="20000"/>
          </a:bodyPr>
          <a:lstStyle/>
          <a:p>
            <a:endParaRPr lang="en-US" sz="2400" dirty="0"/>
          </a:p>
          <a:p>
            <a:pPr algn="ctr"/>
            <a:r>
              <a:rPr lang="en-US" sz="3600" dirty="0"/>
              <a:t>Eventually, you’ll graduate, get a job, and have to move</a:t>
            </a:r>
          </a:p>
          <a:p>
            <a:pPr algn="ctr"/>
            <a:r>
              <a:rPr lang="en-US" sz="3600" dirty="0"/>
              <a:t>Will you be ready to find and finance a place?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988" y="2683328"/>
            <a:ext cx="6049937" cy="4031025"/>
          </a:xfrm>
        </p:spPr>
      </p:pic>
    </p:spTree>
    <p:extLst>
      <p:ext uri="{BB962C8B-B14F-4D97-AF65-F5344CB8AC3E}">
        <p14:creationId xmlns:p14="http://schemas.microsoft.com/office/powerpoint/2010/main" val="4148021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1823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Before coming to class, complete the following: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Strengthen your resume – as much or as little as you want.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Answer the question “Tell me about yourself” to 3-5 different people from different areas of your life (family, friends, roommates, colleagues, etc.)</a:t>
            </a:r>
          </a:p>
          <a:p>
            <a:pPr marL="914400" lvl="1" indent="-457200">
              <a:buFont typeface="+mj-lt"/>
              <a:buAutoNum type="arabicPeriod"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Give yourself a grade for </a:t>
            </a:r>
            <a:r>
              <a:rPr lang="en-US" sz="2800" b="1" dirty="0"/>
              <a:t>completion</a:t>
            </a:r>
            <a:r>
              <a:rPr lang="en-US" sz="2800" dirty="0"/>
              <a:t> and </a:t>
            </a:r>
            <a:r>
              <a:rPr lang="en-US" sz="2800" b="1" dirty="0"/>
              <a:t>effort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7433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/>
          <a:lstStyle/>
          <a:p>
            <a:r>
              <a:rPr lang="en-US" dirty="0"/>
              <a:t>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94814" y="1992086"/>
            <a:ext cx="3754919" cy="4652101"/>
          </a:xfrm>
        </p:spPr>
        <p:txBody>
          <a:bodyPr>
            <a:normAutofit/>
          </a:bodyPr>
          <a:lstStyle/>
          <a:p>
            <a:r>
              <a:rPr lang="en-US" sz="2800" dirty="0"/>
              <a:t>We realize that this isn’t happening right away, but knowing a few tips can help you when the time comes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1992086"/>
            <a:ext cx="6096000" cy="1680301"/>
          </a:xfrm>
        </p:spPr>
        <p:txBody>
          <a:bodyPr>
            <a:normAutofit/>
          </a:bodyPr>
          <a:lstStyle/>
          <a:p>
            <a:r>
              <a:rPr lang="en-US" sz="2800" dirty="0"/>
              <a:t>We’re going to work together to learn more about the home buying process</a:t>
            </a:r>
            <a:r>
              <a:rPr lang="en-US" dirty="0"/>
              <a:t>. 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3672387"/>
            <a:ext cx="60960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27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4287" y="1828800"/>
            <a:ext cx="2612570" cy="322951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99" y="365760"/>
            <a:ext cx="10560813" cy="1325562"/>
          </a:xfrm>
        </p:spPr>
        <p:txBody>
          <a:bodyPr/>
          <a:lstStyle/>
          <a:p>
            <a:r>
              <a:rPr lang="en-US" dirty="0"/>
              <a:t>Group 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699" y="1828800"/>
            <a:ext cx="7770585" cy="4351337"/>
          </a:xfrm>
        </p:spPr>
        <p:txBody>
          <a:bodyPr>
            <a:normAutofit fontScale="92500"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2400" dirty="0"/>
              <a:t>Research the home buying process online (Recommended: Realtor.com videos)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2400" dirty="0"/>
              <a:t>Use the board to illustrate the home buying process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2400" dirty="0"/>
              <a:t>Share with the class. In your presentation, address the following questions: </a:t>
            </a:r>
          </a:p>
          <a:p>
            <a:pPr lvl="1">
              <a:lnSpc>
                <a:spcPct val="120000"/>
              </a:lnSpc>
            </a:pPr>
            <a:r>
              <a:rPr lang="en-US" sz="2400" dirty="0"/>
              <a:t>What is the </a:t>
            </a:r>
            <a:r>
              <a:rPr lang="en-US" sz="2400" b="1" dirty="0"/>
              <a:t>general outline of the process</a:t>
            </a:r>
            <a:r>
              <a:rPr lang="en-US" sz="2400" dirty="0"/>
              <a:t>? </a:t>
            </a:r>
          </a:p>
          <a:p>
            <a:pPr lvl="1">
              <a:lnSpc>
                <a:spcPct val="120000"/>
              </a:lnSpc>
            </a:pPr>
            <a:r>
              <a:rPr lang="en-US" sz="2400" dirty="0"/>
              <a:t>What are a few </a:t>
            </a:r>
            <a:r>
              <a:rPr lang="en-US" sz="2400" b="1" dirty="0"/>
              <a:t>important details</a:t>
            </a:r>
            <a:r>
              <a:rPr lang="en-US" sz="2400" dirty="0"/>
              <a:t>? </a:t>
            </a:r>
          </a:p>
          <a:p>
            <a:pPr lvl="1">
              <a:lnSpc>
                <a:spcPct val="120000"/>
              </a:lnSpc>
            </a:pPr>
            <a:r>
              <a:rPr lang="en-US" sz="2400" dirty="0"/>
              <a:t>How can we learn more? 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en-US" sz="2000" dirty="0"/>
          </a:p>
          <a:p>
            <a:pPr marL="617220" lvl="1" indent="-342900">
              <a:buFont typeface="+mj-lt"/>
              <a:buAutoNum type="arabicPeriod"/>
            </a:pPr>
            <a:endParaRPr lang="en-US" sz="2000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164287" y="1982607"/>
            <a:ext cx="2612572" cy="321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200" dirty="0"/>
              <a:t>Each person must contribute to the presentation: </a:t>
            </a:r>
          </a:p>
          <a:p>
            <a:pPr marL="61722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Research</a:t>
            </a:r>
          </a:p>
          <a:p>
            <a:pPr marL="61722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Drawing</a:t>
            </a:r>
          </a:p>
          <a:p>
            <a:pPr marL="61722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Writing</a:t>
            </a:r>
          </a:p>
          <a:p>
            <a:pPr marL="61722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Sharing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6180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0" y="365760"/>
            <a:ext cx="2450631" cy="1325562"/>
          </a:xfrm>
        </p:spPr>
        <p:txBody>
          <a:bodyPr/>
          <a:lstStyle/>
          <a:p>
            <a:r>
              <a:rPr lang="en-US" dirty="0"/>
              <a:t>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0099" y="1931770"/>
            <a:ext cx="3412671" cy="4640739"/>
          </a:xfrm>
        </p:spPr>
        <p:txBody>
          <a:bodyPr numCol="1">
            <a:normAutofit/>
          </a:bodyPr>
          <a:lstStyle/>
          <a:p>
            <a:r>
              <a:rPr lang="en-US" sz="2400" dirty="0"/>
              <a:t>Great work!  </a:t>
            </a:r>
          </a:p>
          <a:p>
            <a:r>
              <a:rPr lang="en-US" sz="2400" dirty="0"/>
              <a:t>You won’t need to know these things right away, but when you do we hope that you’ll be prepared.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476105"/>
            <a:ext cx="6035675" cy="4021268"/>
          </a:xfrm>
        </p:spPr>
      </p:pic>
    </p:spTree>
    <p:extLst>
      <p:ext uri="{BB962C8B-B14F-4D97-AF65-F5344CB8AC3E}">
        <p14:creationId xmlns:p14="http://schemas.microsoft.com/office/powerpoint/2010/main" val="20579372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Buying a Home</a:t>
            </a:r>
            <a:br>
              <a:rPr lang="en-US" dirty="0"/>
            </a:br>
            <a:r>
              <a:rPr lang="en-US" dirty="0"/>
              <a:t>1.  Establish Credit Worthiness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Get a loan you can qualify for, and make timely payments.</a:t>
            </a:r>
          </a:p>
          <a:p>
            <a:r>
              <a:rPr lang="en-US" sz="2400" dirty="0"/>
              <a:t>Get a credit card and use it sparingly. Pay the card off each month.</a:t>
            </a:r>
          </a:p>
          <a:p>
            <a:r>
              <a:rPr lang="en-US" sz="2400" dirty="0"/>
              <a:t>Gradually request increases in your credit limit while resisting the temptation to utilize it.</a:t>
            </a:r>
          </a:p>
          <a:p>
            <a:endParaRPr lang="en-US" sz="2400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2"/>
          </p:nvPr>
        </p:nvSpPr>
        <p:spPr>
          <a:xfrm>
            <a:off x="6108192" y="1828800"/>
            <a:ext cx="4480560" cy="4351337"/>
          </a:xfrm>
        </p:spPr>
        <p:txBody>
          <a:bodyPr>
            <a:normAutofit/>
          </a:bodyPr>
          <a:lstStyle/>
          <a:p>
            <a:r>
              <a:rPr lang="en-US" sz="2400" dirty="0"/>
              <a:t>Determine your credit score and monitor it routinely.</a:t>
            </a:r>
          </a:p>
          <a:p>
            <a:r>
              <a:rPr lang="en-US" sz="2400" dirty="0"/>
              <a:t>Learn the way a credit score is determined and make a plan to implement positive changes and replace poor habits.</a:t>
            </a:r>
          </a:p>
          <a:p>
            <a:r>
              <a:rPr lang="en-US" sz="2400" dirty="0"/>
              <a:t>Master the difference between needs and wants.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041301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Buying a Home</a:t>
            </a:r>
            <a:br>
              <a:rPr lang="en-US" dirty="0"/>
            </a:br>
            <a:r>
              <a:rPr lang="en-US" dirty="0"/>
              <a:t>2.  Become Familiar with the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Learn about Mortgage requirements and determine what you can qualify for.</a:t>
            </a:r>
          </a:p>
          <a:p>
            <a:r>
              <a:rPr lang="en-US" sz="2400" dirty="0"/>
              <a:t>Learn about the sales and purchase process.</a:t>
            </a:r>
          </a:p>
          <a:p>
            <a:r>
              <a:rPr lang="en-US" sz="2400" dirty="0"/>
              <a:t>Become acquainted with real estate language and terms.</a:t>
            </a:r>
          </a:p>
          <a:p>
            <a:endParaRPr lang="en-US" sz="2400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2"/>
          </p:nvPr>
        </p:nvSpPr>
        <p:spPr>
          <a:xfrm>
            <a:off x="6108192" y="1828800"/>
            <a:ext cx="4480560" cy="4351337"/>
          </a:xfrm>
        </p:spPr>
        <p:txBody>
          <a:bodyPr>
            <a:normAutofit/>
          </a:bodyPr>
          <a:lstStyle/>
          <a:p>
            <a:r>
              <a:rPr lang="en-US" sz="2400" dirty="0"/>
              <a:t>Learn about Inspections and property assessment.</a:t>
            </a:r>
          </a:p>
          <a:p>
            <a:r>
              <a:rPr lang="en-US" sz="2400" dirty="0"/>
              <a:t>Learn about the planning rules and process in your area.</a:t>
            </a:r>
          </a:p>
          <a:p>
            <a:r>
              <a:rPr lang="en-US" sz="2400" dirty="0"/>
              <a:t>Become acquainted with property insurance and real estate taxes, HOA and Condo fees and assessments.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943152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Buying a Home</a:t>
            </a:r>
            <a:br>
              <a:rPr lang="en-US" dirty="0"/>
            </a:br>
            <a:r>
              <a:rPr lang="en-US" dirty="0"/>
              <a:t>3.  Become Market Savvy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Monitor the market that you will be looking for a home in and determine the following:</a:t>
            </a:r>
          </a:p>
          <a:p>
            <a:pPr marL="228600" indent="-228600"/>
            <a:r>
              <a:rPr lang="en-US" sz="2400" dirty="0"/>
              <a:t>Average Sales Price per square foot.</a:t>
            </a:r>
          </a:p>
          <a:p>
            <a:pPr marL="228600" indent="-228600"/>
            <a:r>
              <a:rPr lang="en-US" sz="2400" dirty="0"/>
              <a:t>Average Market Time.</a:t>
            </a:r>
          </a:p>
          <a:p>
            <a:pPr marL="228600" indent="-228600"/>
            <a:r>
              <a:rPr lang="en-US" sz="2400" dirty="0"/>
              <a:t>Percentage of Asking Price.</a:t>
            </a:r>
          </a:p>
          <a:p>
            <a:pPr marL="228600" indent="-228600"/>
            <a:r>
              <a:rPr lang="en-US" sz="2400" dirty="0"/>
              <a:t>Available inventory.</a:t>
            </a:r>
          </a:p>
          <a:p>
            <a:pPr marL="228600" indent="-228600"/>
            <a:r>
              <a:rPr lang="en-US" sz="2400" dirty="0"/>
              <a:t>Market Conditions (Buyer or Sellers Market)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2"/>
          </p:nvPr>
        </p:nvSpPr>
        <p:spPr>
          <a:xfrm>
            <a:off x="6108192" y="1828800"/>
            <a:ext cx="4480560" cy="4351337"/>
          </a:xfrm>
        </p:spPr>
        <p:txBody>
          <a:bodyPr>
            <a:normAutofit/>
          </a:bodyPr>
          <a:lstStyle/>
          <a:p>
            <a:r>
              <a:rPr lang="en-US" sz="2400" dirty="0"/>
              <a:t>Determine what features are desirable in the market that you are going to buy into.</a:t>
            </a:r>
          </a:p>
          <a:p>
            <a:r>
              <a:rPr lang="en-US" sz="2400" dirty="0"/>
              <a:t>Become familiar with the submarkets that are desirable and which areas have higher sales prices due to there location or amenities.</a:t>
            </a:r>
          </a:p>
        </p:txBody>
      </p:sp>
    </p:spTree>
    <p:extLst>
      <p:ext uri="{BB962C8B-B14F-4D97-AF65-F5344CB8AC3E}">
        <p14:creationId xmlns:p14="http://schemas.microsoft.com/office/powerpoint/2010/main" val="4276296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Tw Cen MT" panose="020B0602020104020603" pitchFamily="34" charset="0"/>
              </a:rPr>
              <a:t>Goal Setting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1828800"/>
            <a:ext cx="9841557" cy="435133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Moving to a new place is a clean slate, which can be a great opportunity (think </a:t>
            </a:r>
            <a:r>
              <a:rPr lang="en-US" sz="3200" i="1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The Dark Knight Rises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)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Your future is in your hands.  What will you make of it? 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We’ll come back to </a:t>
            </a: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goal-setting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 next class</a:t>
            </a:r>
          </a:p>
        </p:txBody>
      </p:sp>
    </p:spTree>
    <p:extLst>
      <p:ext uri="{BB962C8B-B14F-4D97-AF65-F5344CB8AC3E}">
        <p14:creationId xmlns:p14="http://schemas.microsoft.com/office/powerpoint/2010/main" val="178843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“Roughing it” and Grit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1712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5760"/>
            <a:ext cx="5453743" cy="1325562"/>
          </a:xfrm>
        </p:spPr>
        <p:txBody>
          <a:bodyPr/>
          <a:lstStyle/>
          <a:p>
            <a:r>
              <a:rPr lang="en-US" dirty="0"/>
              <a:t>Be Persistent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200" y="1828801"/>
            <a:ext cx="5285232" cy="17961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Don’t worry if things aren’t easy all at once – sometimes we need to work hard at things, for a long time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56196" y="3918857"/>
            <a:ext cx="49717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Sometimes, just doing the thing that needs to be done – 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especially when we don’t want to do it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– is what will make us successful in the long run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0" r="1311"/>
          <a:stretch/>
        </p:blipFill>
        <p:spPr>
          <a:xfrm>
            <a:off x="6096000" y="0"/>
            <a:ext cx="5187043" cy="37109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9" r="5179"/>
          <a:stretch/>
        </p:blipFill>
        <p:spPr>
          <a:xfrm>
            <a:off x="0" y="3710982"/>
            <a:ext cx="6096000" cy="314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99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8796528" cy="4351337"/>
          </a:xfrm>
        </p:spPr>
        <p:txBody>
          <a:bodyPr/>
          <a:lstStyle/>
          <a:p>
            <a:endParaRPr lang="en-US" dirty="0"/>
          </a:p>
          <a:p>
            <a:pPr marL="0" indent="0" algn="ctr">
              <a:buNone/>
            </a:pPr>
            <a:r>
              <a:rPr lang="en-US" sz="2400" dirty="0"/>
              <a:t>Angela Duckworth has called this sort of persistence </a:t>
            </a:r>
          </a:p>
          <a:p>
            <a:pPr marL="0" indent="0" algn="ctr">
              <a:buNone/>
            </a:pPr>
            <a:r>
              <a:rPr lang="en-US" sz="9600" dirty="0">
                <a:latin typeface="Arial Black" panose="020B0A04020102020204" pitchFamily="34" charset="0"/>
              </a:rPr>
              <a:t>grit</a:t>
            </a:r>
          </a:p>
        </p:txBody>
      </p:sp>
    </p:spTree>
    <p:extLst>
      <p:ext uri="{BB962C8B-B14F-4D97-AF65-F5344CB8AC3E}">
        <p14:creationId xmlns:p14="http://schemas.microsoft.com/office/powerpoint/2010/main" val="84164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What did we go over last class? </a:t>
            </a:r>
          </a:p>
          <a:p>
            <a:pPr lvl="1">
              <a:lnSpc>
                <a:spcPct val="150000"/>
              </a:lnSpc>
            </a:pPr>
            <a:r>
              <a:rPr lang="en-US" sz="2800" dirty="0"/>
              <a:t>Sell Your Skills</a:t>
            </a:r>
          </a:p>
          <a:p>
            <a:pPr lvl="2">
              <a:lnSpc>
                <a:spcPct val="150000"/>
              </a:lnSpc>
            </a:pPr>
            <a:r>
              <a:rPr lang="en-US" sz="2800" dirty="0"/>
              <a:t>The power and importance of a strong resume</a:t>
            </a:r>
          </a:p>
          <a:p>
            <a:pPr lvl="2">
              <a:lnSpc>
                <a:spcPct val="150000"/>
              </a:lnSpc>
            </a:pPr>
            <a:r>
              <a:rPr lang="en-US" sz="2800" dirty="0"/>
              <a:t>Sharpening your interviewing skills</a:t>
            </a:r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250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45446" y="365760"/>
            <a:ext cx="3718340" cy="1325562"/>
          </a:xfrm>
        </p:spPr>
        <p:txBody>
          <a:bodyPr/>
          <a:lstStyle/>
          <a:p>
            <a:pPr algn="ctr"/>
            <a:r>
              <a:rPr lang="en-US" dirty="0"/>
              <a:t>Grit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5445" y="1812472"/>
            <a:ext cx="3718341" cy="4351337"/>
          </a:xfrm>
        </p:spPr>
        <p:txBody>
          <a:bodyPr/>
          <a:lstStyle/>
          <a:p>
            <a:r>
              <a:rPr lang="en-US" sz="2800" dirty="0"/>
              <a:t>“Grit” isn’t about wearing spurs, nor is it about food down south.  </a:t>
            </a:r>
          </a:p>
          <a:p>
            <a:r>
              <a:rPr lang="en-US" sz="2800" dirty="0"/>
              <a:t>It’s about doing something difficult, on purpose, usually over a significant period of time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2" r="18294"/>
          <a:stretch/>
        </p:blipFill>
        <p:spPr>
          <a:xfrm>
            <a:off x="4359729" y="1"/>
            <a:ext cx="82029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1640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327222" cy="70703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016" y="365759"/>
            <a:ext cx="5502729" cy="1201783"/>
          </a:xfrm>
        </p:spPr>
        <p:txBody>
          <a:bodyPr/>
          <a:lstStyle/>
          <a:p>
            <a:pPr algn="ctr"/>
            <a:r>
              <a:rPr lang="en-US" dirty="0"/>
              <a:t>Grit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7016" y="1691322"/>
            <a:ext cx="5502728" cy="604951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“Bravery amidst opposition, determination regardless of the difficulties, doing hard stuff”                    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~Jon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Acuff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555579"/>
      </p:ext>
    </p:extLst>
  </p:cSld>
  <p:clrMapOvr>
    <a:masterClrMapping/>
  </p:clrMapOvr>
  <p:transition spd="med">
    <p:pull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2353835" y="6143067"/>
            <a:ext cx="7214708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u="sng">
                <a:solidFill>
                  <a:schemeClr val="accent1"/>
                </a:solidFill>
                <a:hlinkClick r:id="rId3"/>
              </a:defRPr>
            </a:lvl1pPr>
          </a:lstStyle>
          <a:p>
            <a:pPr>
              <a:defRPr u="none">
                <a:solidFill>
                  <a:srgbClr val="838787"/>
                </a:solidFill>
              </a:defRPr>
            </a:pPr>
            <a:endParaRPr sz="1266" dirty="0"/>
          </a:p>
        </p:txBody>
      </p:sp>
      <p:pic>
        <p:nvPicPr>
          <p:cNvPr id="183" name="Screen Shot 2015-11-12 at 12.44.22 PM.png">
            <a:hlinkClick r:id="rId4"/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7756" y="0"/>
            <a:ext cx="12036487" cy="685799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11872807"/>
      </p:ext>
    </p:extLst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rPr dirty="0"/>
              <a:t>Fixed Versus Growth Mindsets</a:t>
            </a:r>
          </a:p>
        </p:txBody>
      </p:sp>
      <p:sp>
        <p:nvSpPr>
          <p:cNvPr id="187" name="Shape 187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312527" indent="-312527">
              <a:defRPr sz="5200"/>
            </a:pPr>
            <a:r>
              <a:rPr sz="3200" dirty="0"/>
              <a:t>Fixed=Your qualities are fixed in stone</a:t>
            </a:r>
          </a:p>
          <a:p>
            <a:pPr marL="312527" indent="-312527">
              <a:defRPr sz="5200"/>
            </a:pPr>
            <a:r>
              <a:rPr sz="3200" dirty="0"/>
              <a:t>Growth=Belief that your basic qualities are things you can cultivate through your efforts</a:t>
            </a:r>
          </a:p>
          <a:p>
            <a:pPr marL="0" indent="0" algn="r">
              <a:buNone/>
              <a:defRPr sz="2200"/>
            </a:pPr>
            <a:r>
              <a:rPr lang="en-US" dirty="0"/>
              <a:t>~</a:t>
            </a:r>
            <a:r>
              <a:rPr dirty="0" err="1"/>
              <a:t>Dweck</a:t>
            </a:r>
            <a:r>
              <a:rPr dirty="0"/>
              <a:t>, 2006</a:t>
            </a:r>
          </a:p>
        </p:txBody>
      </p:sp>
    </p:spTree>
    <p:extLst>
      <p:ext uri="{BB962C8B-B14F-4D97-AF65-F5344CB8AC3E}">
        <p14:creationId xmlns:p14="http://schemas.microsoft.com/office/powerpoint/2010/main" val="1340272404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1" y="365760"/>
            <a:ext cx="9692641" cy="1325562"/>
          </a:xfrm>
        </p:spPr>
        <p:txBody>
          <a:bodyPr/>
          <a:lstStyle/>
          <a:p>
            <a:r>
              <a:rPr lang="en-US" dirty="0"/>
              <a:t>In-class activity: 12 Item Grit Scale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1" y="1828800"/>
            <a:ext cx="8322999" cy="43513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How is your “grit”?   </a:t>
            </a:r>
          </a:p>
          <a:p>
            <a:r>
              <a:rPr lang="en-US" sz="2800" dirty="0"/>
              <a:t>Type the URL on your device and take the quiz:</a:t>
            </a:r>
          </a:p>
          <a:p>
            <a:pPr marL="274320" lvl="1" indent="0">
              <a:buNone/>
            </a:pPr>
            <a:r>
              <a:rPr lang="en-US" sz="2800" u="sng" dirty="0">
                <a:solidFill>
                  <a:schemeClr val="accent1"/>
                </a:solidFill>
                <a:hlinkClick r:id="rId3"/>
              </a:rPr>
              <a:t>https://goo.gl/fT9gB3</a:t>
            </a:r>
          </a:p>
          <a:p>
            <a:r>
              <a:rPr lang="en-US" sz="2400" dirty="0"/>
              <a:t>(Just put your year of school when it says “Junior or Senior?”)</a:t>
            </a:r>
          </a:p>
          <a:p>
            <a:endParaRPr lang="en-US" sz="8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8366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3200" dirty="0"/>
              <a:t>Was the quiz accurate?  Relevant?  </a:t>
            </a:r>
          </a:p>
          <a:p>
            <a:r>
              <a:rPr lang="en-US" sz="3200" dirty="0"/>
              <a:t>What are you going to do with these results?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244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body" sz="quarter" idx="13"/>
          </p:nvPr>
        </p:nvSpPr>
        <p:spPr>
          <a:xfrm>
            <a:off x="1485900" y="657094"/>
            <a:ext cx="8487749" cy="4760470"/>
          </a:xfrm>
          <a:prstGeom prst="rect">
            <a:avLst/>
          </a:prstGeom>
        </p:spPr>
        <p:txBody>
          <a:bodyPr/>
          <a:lstStyle>
            <a:lvl1pPr>
              <a:defRPr sz="4900"/>
            </a:lvl1pPr>
          </a:lstStyle>
          <a:p>
            <a:pPr>
              <a:lnSpc>
                <a:spcPct val="120000"/>
              </a:lnSpc>
            </a:pPr>
            <a:r>
              <a:rPr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sz="3200" cap="non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Perhaps the most valuable result of all education is </a:t>
            </a:r>
            <a:r>
              <a:rPr sz="3200" b="1" cap="non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ability to make yourself do the thing you have to do, when it ought to be done, whether you like it or not</a:t>
            </a:r>
            <a:r>
              <a:rPr sz="3200" cap="non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It is the first lesson that ought to be learned and however early a man's training begins, it is probably the last lesson that he learns thoroughly</a:t>
            </a:r>
            <a:r>
              <a:rPr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</a:p>
        </p:txBody>
      </p:sp>
      <p:sp>
        <p:nvSpPr>
          <p:cNvPr id="179" name="Shape 179"/>
          <p:cNvSpPr>
            <a:spLocks noGrp="1"/>
          </p:cNvSpPr>
          <p:nvPr>
            <p:ph type="body" sz="quarter" idx="14"/>
          </p:nvPr>
        </p:nvSpPr>
        <p:spPr>
          <a:xfrm>
            <a:off x="381000" y="5476875"/>
            <a:ext cx="9454104" cy="437043"/>
          </a:xfrm>
          <a:prstGeom prst="rect">
            <a:avLst/>
          </a:prstGeo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sz="2800" dirty="0">
                <a:latin typeface="Arial" panose="020B0604020202020204" pitchFamily="34" charset="0"/>
                <a:cs typeface="Arial" panose="020B0604020202020204" pitchFamily="34" charset="0"/>
              </a:rPr>
              <a:t>Thomas Henry Huxley</a:t>
            </a:r>
          </a:p>
        </p:txBody>
      </p:sp>
    </p:spTree>
    <p:extLst>
      <p:ext uri="{BB962C8B-B14F-4D97-AF65-F5344CB8AC3E}">
        <p14:creationId xmlns:p14="http://schemas.microsoft.com/office/powerpoint/2010/main" val="2522595351"/>
      </p:ext>
    </p:extLst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505" y="0"/>
            <a:ext cx="10203367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12270" y="365760"/>
            <a:ext cx="2645229" cy="1325562"/>
          </a:xfrm>
        </p:spPr>
        <p:txBody>
          <a:bodyPr/>
          <a:lstStyle/>
          <a:p>
            <a:r>
              <a:rPr lang="en-US" dirty="0"/>
              <a:t>Bottom-Line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1828800"/>
            <a:ext cx="2429505" cy="5029200"/>
          </a:xfrm>
        </p:spPr>
        <p:txBody>
          <a:bodyPr>
            <a:normAutofit/>
          </a:bodyPr>
          <a:lstStyle/>
          <a:p>
            <a:r>
              <a:rPr lang="en-US" sz="2400" dirty="0"/>
              <a:t>One of life’s greatest lessons is learning to do difficult things, especially when we don’t want to </a:t>
            </a:r>
          </a:p>
          <a:p>
            <a:r>
              <a:rPr lang="en-US" sz="2400" dirty="0"/>
              <a:t>Continue to work on this throughout your life</a:t>
            </a:r>
          </a:p>
        </p:txBody>
      </p:sp>
    </p:spTree>
    <p:extLst>
      <p:ext uri="{BB962C8B-B14F-4D97-AF65-F5344CB8AC3E}">
        <p14:creationId xmlns:p14="http://schemas.microsoft.com/office/powerpoint/2010/main" val="419459078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Think – what do you want now?  What do you want to have after college?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Think about what you’ll want in a </a:t>
            </a:r>
            <a:r>
              <a:rPr lang="en-US" sz="2400" b="1" dirty="0"/>
              <a:t>new place</a:t>
            </a:r>
          </a:p>
          <a:p>
            <a:pPr lvl="1"/>
            <a:r>
              <a:rPr lang="en-US" sz="2000" dirty="0"/>
              <a:t>Can you do any of those things in your current place?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Look for opportunities to increase your </a:t>
            </a:r>
            <a:r>
              <a:rPr lang="en-US" sz="2400" b="1" dirty="0"/>
              <a:t>grit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848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http://acuff.me/hustle_rule1_grit/</a:t>
            </a:r>
            <a:r>
              <a:rPr lang="en-US" dirty="0"/>
              <a:t> (John </a:t>
            </a:r>
            <a:r>
              <a:rPr lang="en-US" dirty="0" err="1"/>
              <a:t>Acuff</a:t>
            </a:r>
            <a:r>
              <a:rPr lang="en-US" dirty="0"/>
              <a:t>, “the Three Rules of Hustle”)</a:t>
            </a:r>
          </a:p>
          <a:p>
            <a:r>
              <a:rPr lang="en-US" dirty="0"/>
              <a:t>Videos on buying a house (Realtor.com)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>
                <a:hlinkClick r:id="rId4"/>
              </a:rPr>
              <a:t>https://www.youtube.com/watch?v=8TQC987BSiU</a:t>
            </a:r>
            <a:endParaRPr lang="en-US" dirty="0"/>
          </a:p>
          <a:p>
            <a:pPr marL="617220" lvl="1" indent="-342900">
              <a:buFont typeface="+mj-lt"/>
              <a:buAutoNum type="arabicPeriod"/>
            </a:pPr>
            <a:r>
              <a:rPr lang="en-US" dirty="0">
                <a:hlinkClick r:id="rId5"/>
              </a:rPr>
              <a:t>https://www.youtube.com/watch?v=kEbiQiwLx3I</a:t>
            </a:r>
            <a:endParaRPr lang="en-US" dirty="0"/>
          </a:p>
          <a:p>
            <a:pPr marL="617220" lvl="1" indent="-342900">
              <a:buFont typeface="+mj-lt"/>
              <a:buAutoNum type="arabicPeriod"/>
            </a:pPr>
            <a:r>
              <a:rPr lang="en-US" dirty="0">
                <a:hlinkClick r:id="rId6"/>
              </a:rPr>
              <a:t>https://www.youtube.com/watch?v=lZtc7c_eDds</a:t>
            </a:r>
            <a:endParaRPr lang="en-US" dirty="0"/>
          </a:p>
          <a:p>
            <a:pPr marL="617220" lvl="1" indent="-342900">
              <a:buFont typeface="+mj-lt"/>
              <a:buAutoNum type="arabicPeriod"/>
            </a:pPr>
            <a:r>
              <a:rPr lang="en-US" dirty="0">
                <a:hlinkClick r:id="rId7"/>
              </a:rPr>
              <a:t>https://www.youtube.com/watch?v=R6uVr6lHTqI</a:t>
            </a:r>
            <a:endParaRPr lang="en-US" dirty="0"/>
          </a:p>
          <a:p>
            <a:pPr marL="617220" lvl="1" indent="-342900">
              <a:buFont typeface="+mj-lt"/>
              <a:buAutoNum type="arabicPeriod"/>
            </a:pPr>
            <a:r>
              <a:rPr lang="en-US" dirty="0">
                <a:hlinkClick r:id="rId8"/>
              </a:rPr>
              <a:t>https://www.youtube.com/watch?v=Ouw_zxTXZnM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121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Objectives: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Discuss potential difficulties with life after college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Walk through the process of moving to a new place and starting out fresh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Discuss the role of </a:t>
            </a:r>
            <a:r>
              <a:rPr lang="en-US" sz="2800" i="1" dirty="0"/>
              <a:t>grit</a:t>
            </a:r>
            <a:r>
              <a:rPr lang="en-US" sz="2800" dirty="0"/>
              <a:t> in starting something new</a:t>
            </a:r>
          </a:p>
        </p:txBody>
      </p:sp>
    </p:spTree>
    <p:extLst>
      <p:ext uri="{BB962C8B-B14F-4D97-AF65-F5344CB8AC3E}">
        <p14:creationId xmlns:p14="http://schemas.microsoft.com/office/powerpoint/2010/main" val="61641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063" y="2455898"/>
            <a:ext cx="8594725" cy="3097141"/>
          </a:xfrm>
          <a:prstGeom prst="rect">
            <a:avLst/>
          </a:prstGeom>
        </p:spPr>
      </p:pic>
      <p:pic>
        <p:nvPicPr>
          <p:cNvPr id="1025" name="Picture 1" descr="Creative Commons Licen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424" y="639322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541834" y="6177776"/>
            <a:ext cx="38137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Content (not images or videos) copyright information:</a:t>
            </a:r>
          </a:p>
        </p:txBody>
      </p:sp>
    </p:spTree>
    <p:extLst>
      <p:ext uri="{BB962C8B-B14F-4D97-AF65-F5344CB8AC3E}">
        <p14:creationId xmlns:p14="http://schemas.microsoft.com/office/powerpoint/2010/main" val="761621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 after college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2415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Hypothetical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So, we’ve talked the past few weeks about: </a:t>
            </a:r>
          </a:p>
          <a:p>
            <a:pPr lvl="1"/>
            <a:r>
              <a:rPr lang="en-US" sz="2800" dirty="0"/>
              <a:t>The importance of ACME students in the economy, and your potential for great things</a:t>
            </a:r>
          </a:p>
          <a:p>
            <a:pPr lvl="1"/>
            <a:r>
              <a:rPr lang="en-US" sz="2800" dirty="0"/>
              <a:t>Getting a great job through networking, strong resumes, interviewing skills, etc. </a:t>
            </a:r>
          </a:p>
          <a:p>
            <a:r>
              <a:rPr lang="en-US" sz="2800" dirty="0"/>
              <a:t>Let’s assume that </a:t>
            </a:r>
            <a:r>
              <a:rPr lang="en-US" sz="2800" i="1" dirty="0"/>
              <a:t>you did it</a:t>
            </a:r>
            <a:r>
              <a:rPr lang="en-US" sz="2800" dirty="0"/>
              <a:t>!  You nailed the interview and got the job with an excellent company.  You will start immediately after graduation (which is in just a few weeks). </a:t>
            </a:r>
          </a:p>
        </p:txBody>
      </p:sp>
    </p:spTree>
    <p:extLst>
      <p:ext uri="{BB962C8B-B14F-4D97-AF65-F5344CB8AC3E}">
        <p14:creationId xmlns:p14="http://schemas.microsoft.com/office/powerpoint/2010/main" val="461859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.ytimg.com/vi/XoIKwsycR5g/maxresdefault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8645874" y="2035629"/>
            <a:ext cx="2991944" cy="726141"/>
            <a:chOff x="8820045" y="3429000"/>
            <a:chExt cx="2595283" cy="726141"/>
          </a:xfrm>
          <a:solidFill>
            <a:schemeClr val="bg2">
              <a:lumMod val="75000"/>
              <a:alpha val="65000"/>
            </a:schemeClr>
          </a:solidFill>
        </p:grpSpPr>
        <p:sp>
          <p:nvSpPr>
            <p:cNvPr id="6" name="Rounded Rectangle 5"/>
            <p:cNvSpPr/>
            <p:nvPr/>
          </p:nvSpPr>
          <p:spPr>
            <a:xfrm>
              <a:off x="8820045" y="3429000"/>
              <a:ext cx="2595283" cy="726141"/>
            </a:xfrm>
            <a:prstGeom prst="roundRect">
              <a:avLst/>
            </a:prstGeom>
            <a:grp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8881440" y="3499682"/>
              <a:ext cx="2465931" cy="584775"/>
            </a:xfrm>
            <a:prstGeom prst="rect">
              <a:avLst/>
            </a:prstGeom>
            <a:grpFill/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</a:rPr>
                <a:t>…now what?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602935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087" y="365760"/>
            <a:ext cx="2873827" cy="924197"/>
          </a:xfrm>
        </p:spPr>
        <p:txBody>
          <a:bodyPr/>
          <a:lstStyle/>
          <a:p>
            <a:r>
              <a:rPr lang="en-US" dirty="0"/>
              <a:t>Change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9087" y="1289957"/>
            <a:ext cx="5453742" cy="4352182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By now, you’re probably feeling at least somewhat comfortable with your current situation: </a:t>
            </a:r>
          </a:p>
          <a:p>
            <a:pPr lvl="1"/>
            <a:r>
              <a:rPr lang="en-US" sz="2800" dirty="0"/>
              <a:t>Context (city, state, culture, climate)</a:t>
            </a:r>
          </a:p>
          <a:p>
            <a:pPr lvl="1"/>
            <a:r>
              <a:rPr lang="en-US" sz="2800" dirty="0"/>
              <a:t>Friends (roommates, study group, *Dungeons and Dragons club, etc.)</a:t>
            </a:r>
          </a:p>
          <a:p>
            <a:pPr lvl="1"/>
            <a:r>
              <a:rPr lang="en-US" sz="2800" dirty="0"/>
              <a:t>Class, work, etc. </a:t>
            </a:r>
          </a:p>
          <a:p>
            <a:pPr lvl="1"/>
            <a:r>
              <a:rPr lang="en-US" sz="2800" dirty="0"/>
              <a:t>The routine</a:t>
            </a:r>
          </a:p>
        </p:txBody>
      </p:sp>
      <p:sp>
        <p:nvSpPr>
          <p:cNvPr id="4" name="Rectangle 3"/>
          <p:cNvSpPr/>
          <p:nvPr/>
        </p:nvSpPr>
        <p:spPr>
          <a:xfrm>
            <a:off x="6862572" y="6227074"/>
            <a:ext cx="36198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dirty="0">
                <a:solidFill>
                  <a:srgbClr val="002060"/>
                </a:solidFill>
              </a:rPr>
              <a:t>*not required for ACME students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9087" y="5642139"/>
            <a:ext cx="102380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It can be quite difficult to change all of those things, especially all at once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829" y="1873486"/>
            <a:ext cx="5382124" cy="318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6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list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91322"/>
            <a:ext cx="10125302" cy="485739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Once you graduate, there is a list of things to figure out:</a:t>
            </a:r>
          </a:p>
          <a:p>
            <a:r>
              <a:rPr lang="en-US" sz="2800" dirty="0"/>
              <a:t>Find a new place to live</a:t>
            </a:r>
          </a:p>
          <a:p>
            <a:pPr lvl="1"/>
            <a:r>
              <a:rPr lang="en-US" sz="2800" dirty="0"/>
              <a:t>Apartment?  House?  </a:t>
            </a:r>
          </a:p>
          <a:p>
            <a:pPr lvl="1"/>
            <a:r>
              <a:rPr lang="en-US" sz="2800" dirty="0"/>
              <a:t>Single with roommates? No roommates? Married? Kids? </a:t>
            </a:r>
          </a:p>
          <a:p>
            <a:r>
              <a:rPr lang="en-US" sz="2800" dirty="0"/>
              <a:t>Get to know the city</a:t>
            </a:r>
          </a:p>
          <a:p>
            <a:pPr lvl="1"/>
            <a:r>
              <a:rPr lang="en-US" sz="2800" dirty="0"/>
              <a:t>What’s are people like?  Is it expensive to live there? </a:t>
            </a:r>
          </a:p>
          <a:p>
            <a:r>
              <a:rPr lang="en-US" sz="2800" dirty="0"/>
              <a:t>Learn the job </a:t>
            </a:r>
          </a:p>
          <a:p>
            <a:pPr lvl="1"/>
            <a:r>
              <a:rPr lang="en-US" sz="2800" dirty="0"/>
              <a:t>New coworkers, policies, bosses, responsibilities</a:t>
            </a:r>
          </a:p>
          <a:p>
            <a:r>
              <a:rPr lang="en-US" sz="2800" dirty="0"/>
              <a:t>Etc.  </a:t>
            </a:r>
          </a:p>
        </p:txBody>
      </p:sp>
    </p:spTree>
    <p:extLst>
      <p:ext uri="{BB962C8B-B14F-4D97-AF65-F5344CB8AC3E}">
        <p14:creationId xmlns:p14="http://schemas.microsoft.com/office/powerpoint/2010/main" val="18661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1606</TotalTime>
  <Words>1793</Words>
  <Application>Microsoft Office PowerPoint</Application>
  <PresentationFormat>Widescreen</PresentationFormat>
  <Paragraphs>246</Paragraphs>
  <Slides>40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9" baseType="lpstr">
      <vt:lpstr>Arial</vt:lpstr>
      <vt:lpstr>Arial Black</vt:lpstr>
      <vt:lpstr>Calibri</vt:lpstr>
      <vt:lpstr>Century Schoolbook</vt:lpstr>
      <vt:lpstr>DIN Alternate</vt:lpstr>
      <vt:lpstr>DIN Condensed</vt:lpstr>
      <vt:lpstr>Tw Cen MT</vt:lpstr>
      <vt:lpstr>Wingdings 2</vt:lpstr>
      <vt:lpstr>View</vt:lpstr>
      <vt:lpstr> Building a New Life</vt:lpstr>
      <vt:lpstr>Pre-work</vt:lpstr>
      <vt:lpstr>Review</vt:lpstr>
      <vt:lpstr>Today </vt:lpstr>
      <vt:lpstr>Life after college</vt:lpstr>
      <vt:lpstr>Hypothetical</vt:lpstr>
      <vt:lpstr>PowerPoint Presentation</vt:lpstr>
      <vt:lpstr>Change</vt:lpstr>
      <vt:lpstr>The list </vt:lpstr>
      <vt:lpstr>Building a new life</vt:lpstr>
      <vt:lpstr>Discuss</vt:lpstr>
      <vt:lpstr>Discuss</vt:lpstr>
      <vt:lpstr>Activity </vt:lpstr>
      <vt:lpstr>Share</vt:lpstr>
      <vt:lpstr>PowerPoint Presentation</vt:lpstr>
      <vt:lpstr>Activity </vt:lpstr>
      <vt:lpstr>Take-away</vt:lpstr>
      <vt:lpstr>Starting out fresh</vt:lpstr>
      <vt:lpstr>Finding a Place</vt:lpstr>
      <vt:lpstr>Tips</vt:lpstr>
      <vt:lpstr>Group Activity</vt:lpstr>
      <vt:lpstr>Tips</vt:lpstr>
      <vt:lpstr>Buying a Home 1.  Establish Credit Worthiness</vt:lpstr>
      <vt:lpstr>Buying a Home 2.  Become Familiar with the Process</vt:lpstr>
      <vt:lpstr>Buying a Home 3.  Become Market Savvy</vt:lpstr>
      <vt:lpstr>Goal Setting</vt:lpstr>
      <vt:lpstr>“Roughing it” and Grit</vt:lpstr>
      <vt:lpstr>Be Persistent</vt:lpstr>
      <vt:lpstr>PowerPoint Presentation</vt:lpstr>
      <vt:lpstr>Grit</vt:lpstr>
      <vt:lpstr>Grit</vt:lpstr>
      <vt:lpstr>PowerPoint Presentation</vt:lpstr>
      <vt:lpstr>Fixed Versus Growth Mindsets</vt:lpstr>
      <vt:lpstr>In-class activity: 12 Item Grit Scale</vt:lpstr>
      <vt:lpstr>Reflect </vt:lpstr>
      <vt:lpstr>PowerPoint Presentation</vt:lpstr>
      <vt:lpstr>Bottom-Line</vt:lpstr>
      <vt:lpstr>HW</vt:lpstr>
      <vt:lpstr>Additional 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New Life</dc:title>
  <dc:creator>Jacob Brown</dc:creator>
  <cp:lastModifiedBy>Stacie Mason</cp:lastModifiedBy>
  <cp:revision>130</cp:revision>
  <dcterms:created xsi:type="dcterms:W3CDTF">2016-06-04T18:31:07Z</dcterms:created>
  <dcterms:modified xsi:type="dcterms:W3CDTF">2017-01-11T16:57:34Z</dcterms:modified>
</cp:coreProperties>
</file>

<file path=docProps/thumbnail.jpeg>
</file>